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9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GB"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Saturday, 4 June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Saturday, 4 June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Saturday, 4 June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Saturday, 4 June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GB"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Saturday, 4 June 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Saturday, 4 June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Saturday, 4 June 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Saturday, 4 June 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Saturday, 4 June 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GB"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Saturday, 4 June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GB"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Saturday, 4 June 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Saturday, 4 June 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Follow the settlements – fortunes </a:t>
            </a:r>
            <a:br>
              <a:rPr lang="en-US" sz="3200" dirty="0" smtClean="0"/>
            </a:br>
            <a:r>
              <a:rPr lang="en-US" sz="3200" dirty="0" smtClean="0"/>
              <a:t>RECENT DEVELOPMENTS – </a:t>
            </a:r>
            <a:r>
              <a:rPr lang="en-US" sz="3200" dirty="0" err="1" smtClean="0"/>
              <a:t>eNGLISH</a:t>
            </a:r>
            <a:r>
              <a:rPr lang="en-US" sz="3200" dirty="0" smtClean="0"/>
              <a:t> LAW</a:t>
            </a:r>
            <a:endParaRPr lang="en-US" sz="3200" dirty="0"/>
          </a:p>
        </p:txBody>
      </p:sp>
      <p:sp>
        <p:nvSpPr>
          <p:cNvPr id="3" name="Subtitle 2"/>
          <p:cNvSpPr>
            <a:spLocks noGrp="1"/>
          </p:cNvSpPr>
          <p:nvPr>
            <p:ph type="subTitle" idx="1"/>
          </p:nvPr>
        </p:nvSpPr>
        <p:spPr/>
        <p:txBody>
          <a:bodyPr/>
          <a:lstStyle/>
          <a:p>
            <a:r>
              <a:rPr lang="en-US" dirty="0" err="1" smtClean="0"/>
              <a:t>Dr</a:t>
            </a:r>
            <a:r>
              <a:rPr lang="en-US" dirty="0" smtClean="0"/>
              <a:t> </a:t>
            </a:r>
            <a:r>
              <a:rPr lang="en-US" dirty="0" err="1" smtClean="0"/>
              <a:t>Ozlem</a:t>
            </a:r>
            <a:r>
              <a:rPr lang="en-US" dirty="0" smtClean="0"/>
              <a:t> Gurses</a:t>
            </a:r>
          </a:p>
          <a:p>
            <a:r>
              <a:rPr lang="en-US" dirty="0" smtClean="0"/>
              <a:t>University of Southampton</a:t>
            </a:r>
            <a:endParaRPr lang="en-US" dirty="0"/>
          </a:p>
        </p:txBody>
      </p:sp>
    </p:spTree>
    <p:extLst>
      <p:ext uri="{BB962C8B-B14F-4D97-AF65-F5344CB8AC3E}">
        <p14:creationId xmlns:p14="http://schemas.microsoft.com/office/powerpoint/2010/main" val="3599946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Non-proportional reinsurance - </a:t>
            </a:r>
            <a:r>
              <a:rPr lang="en-US" sz="3200" dirty="0"/>
              <a:t>Back to back?</a:t>
            </a:r>
          </a:p>
        </p:txBody>
      </p:sp>
      <p:sp>
        <p:nvSpPr>
          <p:cNvPr id="3" name="Content Placeholder 2"/>
          <p:cNvSpPr>
            <a:spLocks noGrp="1"/>
          </p:cNvSpPr>
          <p:nvPr>
            <p:ph idx="1"/>
          </p:nvPr>
        </p:nvSpPr>
        <p:spPr/>
        <p:txBody>
          <a:bodyPr/>
          <a:lstStyle/>
          <a:p>
            <a:pPr>
              <a:buFont typeface="Wingdings" charset="2"/>
              <a:buChar char="²"/>
            </a:pPr>
            <a:r>
              <a:rPr lang="en-US" dirty="0" smtClean="0"/>
              <a:t> As original incorporated the definition of occurrence in to the retrocession </a:t>
            </a:r>
          </a:p>
          <a:p>
            <a:pPr>
              <a:buFont typeface="Wingdings" charset="2"/>
              <a:buChar char="²"/>
            </a:pPr>
            <a:r>
              <a:rPr lang="en-US" dirty="0" smtClean="0"/>
              <a:t> But does loss occurrence mean anything different to occurrence which would eliminate the presumption of back to back cover? </a:t>
            </a:r>
          </a:p>
          <a:p>
            <a:pPr>
              <a:buFont typeface="Wingdings" charset="2"/>
              <a:buChar char="²"/>
            </a:pPr>
            <a:r>
              <a:rPr lang="en-US" dirty="0" smtClean="0"/>
              <a:t> The </a:t>
            </a:r>
            <a:r>
              <a:rPr lang="en-US" dirty="0"/>
              <a:t>retrocession was non-</a:t>
            </a:r>
            <a:r>
              <a:rPr lang="en-US" dirty="0" smtClean="0"/>
              <a:t>proportional but </a:t>
            </a:r>
          </a:p>
          <a:p>
            <a:pPr>
              <a:buFont typeface="Wingdings" charset="2"/>
              <a:buChar char="²"/>
            </a:pPr>
            <a:r>
              <a:rPr lang="en-US" dirty="0" smtClean="0"/>
              <a:t> It </a:t>
            </a:r>
            <a:r>
              <a:rPr lang="en-US" dirty="0"/>
              <a:t>bore many similarities to the underlying agreements </a:t>
            </a:r>
            <a:r>
              <a:rPr lang="en-US" dirty="0" smtClean="0"/>
              <a:t>and</a:t>
            </a:r>
          </a:p>
          <a:p>
            <a:pPr>
              <a:buFont typeface="Wingdings" charset="2"/>
              <a:buChar char="²"/>
            </a:pPr>
            <a:r>
              <a:rPr lang="en-US" dirty="0" smtClean="0"/>
              <a:t> Indeed </a:t>
            </a:r>
            <a:r>
              <a:rPr lang="en-US" dirty="0"/>
              <a:t>was identically worded. </a:t>
            </a:r>
            <a:endParaRPr lang="en-US" dirty="0"/>
          </a:p>
        </p:txBody>
      </p:sp>
    </p:spTree>
    <p:extLst>
      <p:ext uri="{BB962C8B-B14F-4D97-AF65-F5344CB8AC3E}">
        <p14:creationId xmlns:p14="http://schemas.microsoft.com/office/powerpoint/2010/main" val="156856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Burden of proof</a:t>
            </a:r>
            <a:endParaRPr lang="en-US" sz="3600" dirty="0"/>
          </a:p>
        </p:txBody>
      </p:sp>
      <p:sp>
        <p:nvSpPr>
          <p:cNvPr id="3" name="Content Placeholder 2"/>
          <p:cNvSpPr>
            <a:spLocks noGrp="1"/>
          </p:cNvSpPr>
          <p:nvPr>
            <p:ph idx="1"/>
          </p:nvPr>
        </p:nvSpPr>
        <p:spPr/>
        <p:txBody>
          <a:bodyPr/>
          <a:lstStyle/>
          <a:p>
            <a:pPr>
              <a:buFont typeface="Wingdings" charset="2"/>
              <a:buChar char="v"/>
            </a:pPr>
            <a:r>
              <a:rPr lang="en-US" dirty="0" smtClean="0"/>
              <a:t> </a:t>
            </a:r>
            <a:r>
              <a:rPr lang="en-US" sz="2800" dirty="0" smtClean="0"/>
              <a:t>Follow </a:t>
            </a:r>
            <a:r>
              <a:rPr lang="en-US" sz="2800" dirty="0"/>
              <a:t>the settlements (unqualified) </a:t>
            </a:r>
            <a:endParaRPr lang="en-US" sz="2800" dirty="0" smtClean="0"/>
          </a:p>
          <a:p>
            <a:pPr marL="0" indent="0">
              <a:buNone/>
            </a:pPr>
            <a:endParaRPr lang="en-US" sz="2800" dirty="0" smtClean="0"/>
          </a:p>
          <a:p>
            <a:pPr>
              <a:buFont typeface="Wingdings" charset="2"/>
              <a:buChar char="Ø"/>
            </a:pPr>
            <a:r>
              <a:rPr lang="en-US" sz="2800" dirty="0" smtClean="0"/>
              <a:t> The question is NOT whether whether </a:t>
            </a:r>
            <a:r>
              <a:rPr lang="en-US" sz="2800" dirty="0"/>
              <a:t>the </a:t>
            </a:r>
            <a:r>
              <a:rPr lang="en-US" sz="2800" dirty="0" smtClean="0"/>
              <a:t>claim settled fell within the terms of the reinsurance on the balance of probabilities </a:t>
            </a:r>
          </a:p>
          <a:p>
            <a:pPr marL="0" indent="0">
              <a:buNone/>
            </a:pPr>
            <a:endParaRPr lang="en-US" sz="2800" dirty="0" smtClean="0"/>
          </a:p>
          <a:p>
            <a:pPr>
              <a:buFont typeface="Wingdings" charset="2"/>
              <a:buChar char="Ø"/>
            </a:pPr>
            <a:r>
              <a:rPr lang="en-US" sz="2800" dirty="0" smtClean="0"/>
              <a:t> The question IS whether the claim so </a:t>
            </a:r>
            <a:r>
              <a:rPr lang="en-US" sz="2800" b="1" dirty="0"/>
              <a:t>arguably</a:t>
            </a:r>
            <a:r>
              <a:rPr lang="en-US" sz="2800" dirty="0"/>
              <a:t> fell within the terms of the reinsurance.</a:t>
            </a:r>
            <a:endParaRPr lang="en-GB" sz="2800" dirty="0"/>
          </a:p>
          <a:p>
            <a:endParaRPr lang="en-US" dirty="0"/>
          </a:p>
        </p:txBody>
      </p:sp>
    </p:spTree>
    <p:extLst>
      <p:ext uri="{BB962C8B-B14F-4D97-AF65-F5344CB8AC3E}">
        <p14:creationId xmlns:p14="http://schemas.microsoft.com/office/powerpoint/2010/main" val="81050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Burden of proof</a:t>
            </a:r>
            <a:endParaRPr lang="en-US" dirty="0"/>
          </a:p>
        </p:txBody>
      </p:sp>
      <p:sp>
        <p:nvSpPr>
          <p:cNvPr id="3" name="Content Placeholder 2"/>
          <p:cNvSpPr>
            <a:spLocks noGrp="1"/>
          </p:cNvSpPr>
          <p:nvPr>
            <p:ph idx="1"/>
          </p:nvPr>
        </p:nvSpPr>
        <p:spPr/>
        <p:txBody>
          <a:bodyPr>
            <a:normAutofit/>
          </a:bodyPr>
          <a:lstStyle/>
          <a:p>
            <a:r>
              <a:rPr lang="en-US" dirty="0"/>
              <a:t>The </a:t>
            </a:r>
            <a:r>
              <a:rPr lang="en-US" dirty="0" err="1"/>
              <a:t>retrocessionaire</a:t>
            </a:r>
            <a:r>
              <a:rPr lang="en-US" dirty="0"/>
              <a:t> </a:t>
            </a:r>
            <a:r>
              <a:rPr lang="en-US" dirty="0" smtClean="0"/>
              <a:t>bears the burden of proof that the settlement was not bona fide and businesslike.</a:t>
            </a:r>
          </a:p>
          <a:p>
            <a:pPr marL="0" indent="0">
              <a:buNone/>
            </a:pPr>
            <a:r>
              <a:rPr lang="en-US" dirty="0" smtClean="0"/>
              <a:t> </a:t>
            </a:r>
          </a:p>
          <a:p>
            <a:r>
              <a:rPr lang="en-US" u="sng" dirty="0" smtClean="0"/>
              <a:t>The judge noted: </a:t>
            </a:r>
          </a:p>
          <a:p>
            <a:r>
              <a:rPr lang="en-US" dirty="0" smtClean="0"/>
              <a:t>“Had </a:t>
            </a:r>
            <a:r>
              <a:rPr lang="en-US" dirty="0"/>
              <a:t>Novae wished to avoid these consequences, it could have insisted upon a qualified follow the settlements clause (or, indeed, no follow the settlements clause at all) so that it would have been necessary for TMEI to prove coverage under the retrocession as a matter of law (on the balance of probabilities). However, Novae had not done that</a:t>
            </a:r>
            <a:r>
              <a:rPr lang="en-US" dirty="0" smtClean="0"/>
              <a:t>.”</a:t>
            </a:r>
            <a:endParaRPr lang="en-GB" dirty="0"/>
          </a:p>
          <a:p>
            <a:endParaRPr lang="en-US" dirty="0"/>
          </a:p>
        </p:txBody>
      </p:sp>
    </p:spTree>
    <p:extLst>
      <p:ext uri="{BB962C8B-B14F-4D97-AF65-F5344CB8AC3E}">
        <p14:creationId xmlns:p14="http://schemas.microsoft.com/office/powerpoint/2010/main" val="1621761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of loss against reinsurers </a:t>
            </a:r>
            <a:endParaRPr lang="en-US" dirty="0"/>
          </a:p>
        </p:txBody>
      </p:sp>
      <p:sp>
        <p:nvSpPr>
          <p:cNvPr id="3" name="Content Placeholder 2"/>
          <p:cNvSpPr>
            <a:spLocks noGrp="1"/>
          </p:cNvSpPr>
          <p:nvPr>
            <p:ph idx="1"/>
          </p:nvPr>
        </p:nvSpPr>
        <p:spPr/>
        <p:txBody>
          <a:bodyPr/>
          <a:lstStyle/>
          <a:p>
            <a:r>
              <a:rPr lang="en-US" b="1" i="1" dirty="0"/>
              <a:t>Hill v Mercantile &amp; General Reinsurance Co Plc</a:t>
            </a:r>
            <a:r>
              <a:rPr lang="en-US" dirty="0" smtClean="0"/>
              <a:t>. </a:t>
            </a:r>
            <a:r>
              <a:rPr lang="en-US" dirty="0"/>
              <a:t>[1996] 1 W.L.R. 1239</a:t>
            </a:r>
            <a:endParaRPr lang="en-US" dirty="0" smtClean="0"/>
          </a:p>
          <a:p>
            <a:pPr>
              <a:buFont typeface="Wingdings" charset="2"/>
              <a:buChar char="²"/>
            </a:pPr>
            <a:r>
              <a:rPr lang="en-US" dirty="0" smtClean="0"/>
              <a:t> First</a:t>
            </a:r>
            <a:r>
              <a:rPr lang="en-US" dirty="0"/>
              <a:t>, that the reinsurer cannot be held liable unless the loss falls within the cover of the policy reinsured </a:t>
            </a:r>
            <a:r>
              <a:rPr lang="en-US" dirty="0" smtClean="0"/>
              <a:t>and </a:t>
            </a:r>
            <a:r>
              <a:rPr lang="en-US" dirty="0"/>
              <a:t>within the cover created by the reinsurance. </a:t>
            </a:r>
            <a:endParaRPr lang="en-US" dirty="0" smtClean="0"/>
          </a:p>
          <a:p>
            <a:pPr marL="0" indent="0">
              <a:buNone/>
            </a:pPr>
            <a:endParaRPr lang="en-US" dirty="0" smtClean="0"/>
          </a:p>
          <a:p>
            <a:pPr>
              <a:buFont typeface="Wingdings" charset="2"/>
              <a:buChar char="²"/>
            </a:pPr>
            <a:r>
              <a:rPr lang="en-US" dirty="0" smtClean="0"/>
              <a:t> Second</a:t>
            </a:r>
            <a:r>
              <a:rPr lang="en-US" dirty="0"/>
              <a:t>, that the parties are free to agree on ways of proving whether these requirements are satisfied. </a:t>
            </a: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35383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Qualified follow the settlements clause</a:t>
            </a:r>
            <a:endParaRPr lang="en-US" dirty="0"/>
          </a:p>
        </p:txBody>
      </p:sp>
      <p:sp>
        <p:nvSpPr>
          <p:cNvPr id="3" name="Content Placeholder 2"/>
          <p:cNvSpPr>
            <a:spLocks noGrp="1"/>
          </p:cNvSpPr>
          <p:nvPr>
            <p:ph idx="1"/>
          </p:nvPr>
        </p:nvSpPr>
        <p:spPr/>
        <p:txBody>
          <a:bodyPr/>
          <a:lstStyle/>
          <a:p>
            <a:r>
              <a:rPr lang="en-US" b="1" i="1" dirty="0"/>
              <a:t>New Zealand Local Government Insurance Corporation LTD v R+V </a:t>
            </a:r>
            <a:r>
              <a:rPr lang="en-US" b="1" i="1" dirty="0" err="1"/>
              <a:t>Versicherung</a:t>
            </a:r>
            <a:r>
              <a:rPr lang="en-US" b="1" i="1" dirty="0"/>
              <a:t> AG </a:t>
            </a:r>
            <a:r>
              <a:rPr lang="en-US" dirty="0"/>
              <a:t>[2013] NZHC </a:t>
            </a:r>
            <a:r>
              <a:rPr lang="en-US" dirty="0" smtClean="0"/>
              <a:t>690</a:t>
            </a:r>
          </a:p>
          <a:p>
            <a:r>
              <a:rPr lang="en-US" dirty="0" smtClean="0"/>
              <a:t>Christchurch earthquake </a:t>
            </a:r>
          </a:p>
          <a:p>
            <a:r>
              <a:rPr lang="en-US" dirty="0"/>
              <a:t>A</a:t>
            </a:r>
            <a:r>
              <a:rPr lang="en-US" dirty="0" smtClean="0"/>
              <a:t> </a:t>
            </a:r>
            <a:r>
              <a:rPr lang="en-US" dirty="0"/>
              <a:t>quota share reinsurance </a:t>
            </a:r>
            <a:r>
              <a:rPr lang="en-US" dirty="0" smtClean="0"/>
              <a:t>(</a:t>
            </a:r>
            <a:r>
              <a:rPr lang="en-US" dirty="0" err="1" smtClean="0"/>
              <a:t>reinsured’s</a:t>
            </a:r>
            <a:r>
              <a:rPr lang="en-US" dirty="0" smtClean="0"/>
              <a:t> share 67.5 </a:t>
            </a:r>
            <a:r>
              <a:rPr lang="en-US" dirty="0"/>
              <a:t>per cent, </a:t>
            </a:r>
            <a:r>
              <a:rPr lang="en-US" dirty="0" smtClean="0"/>
              <a:t>reinsurers’ : </a:t>
            </a:r>
            <a:r>
              <a:rPr lang="en-US" dirty="0"/>
              <a:t>32.5</a:t>
            </a:r>
            <a:r>
              <a:rPr lang="en-US" dirty="0" smtClean="0"/>
              <a:t> per cent) </a:t>
            </a:r>
          </a:p>
          <a:p>
            <a:r>
              <a:rPr lang="en-US" dirty="0" smtClean="0"/>
              <a:t>Excess of loss reinsurance for the 67.5 per cent that the reinsured retained</a:t>
            </a:r>
          </a:p>
          <a:p>
            <a:endParaRPr lang="en-US" dirty="0"/>
          </a:p>
        </p:txBody>
      </p:sp>
    </p:spTree>
    <p:extLst>
      <p:ext uri="{BB962C8B-B14F-4D97-AF65-F5344CB8AC3E}">
        <p14:creationId xmlns:p14="http://schemas.microsoft.com/office/powerpoint/2010/main" val="392054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New Zealand </a:t>
            </a:r>
            <a:r>
              <a:rPr lang="en-US" b="1" i="1" dirty="0" smtClean="0"/>
              <a:t>v </a:t>
            </a:r>
            <a:r>
              <a:rPr lang="en-US" b="1" i="1" dirty="0"/>
              <a:t>R+V </a:t>
            </a:r>
            <a:r>
              <a:rPr lang="en-US" b="1" i="1" dirty="0" err="1" smtClean="0"/>
              <a:t>Versicherung</a:t>
            </a:r>
            <a:r>
              <a:rPr lang="en-US" b="1" i="1" dirty="0" smtClean="0"/>
              <a:t> </a:t>
            </a:r>
            <a:endParaRPr lang="en-US" dirty="0"/>
          </a:p>
        </p:txBody>
      </p:sp>
      <p:sp>
        <p:nvSpPr>
          <p:cNvPr id="3" name="Content Placeholder 2"/>
          <p:cNvSpPr>
            <a:spLocks noGrp="1"/>
          </p:cNvSpPr>
          <p:nvPr>
            <p:ph idx="1"/>
          </p:nvPr>
        </p:nvSpPr>
        <p:spPr/>
        <p:txBody>
          <a:bodyPr/>
          <a:lstStyle/>
          <a:p>
            <a:r>
              <a:rPr lang="en-US" dirty="0" smtClean="0"/>
              <a:t>XL reinsurance provided : </a:t>
            </a:r>
            <a:r>
              <a:rPr lang="en-US" sz="2000" dirty="0" smtClean="0"/>
              <a:t>(emphasis added)</a:t>
            </a:r>
          </a:p>
          <a:p>
            <a:r>
              <a:rPr lang="en-US" dirty="0"/>
              <a:t>“All loss settlements made by the Reinsured, </a:t>
            </a:r>
            <a:r>
              <a:rPr lang="en-US" b="1" dirty="0"/>
              <a:t>provided that they are within the terms and conditions of the original policies</a:t>
            </a:r>
            <a:r>
              <a:rPr lang="en-US" dirty="0"/>
              <a:t> in respect of the business covered hereunder and of this Reinsurance, shall be binding upon the Reinsurers, and amounts falling to the share of the Reinsurers shall be payable by them upon reasonable evidence of the amount paid being given by the Reinsured.</a:t>
            </a:r>
            <a:r>
              <a:rPr lang="en-US" dirty="0" smtClean="0"/>
              <a:t>”</a:t>
            </a:r>
          </a:p>
          <a:p>
            <a:pPr marL="0" indent="0">
              <a:buNone/>
            </a:pPr>
            <a:endParaRPr lang="en-GB" dirty="0"/>
          </a:p>
          <a:p>
            <a:endParaRPr lang="en-US" dirty="0"/>
          </a:p>
        </p:txBody>
      </p:sp>
    </p:spTree>
    <p:extLst>
      <p:ext uri="{BB962C8B-B14F-4D97-AF65-F5344CB8AC3E}">
        <p14:creationId xmlns:p14="http://schemas.microsoft.com/office/powerpoint/2010/main" val="263498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Burden of proof </a:t>
            </a:r>
            <a:endParaRPr lang="en-US" dirty="0"/>
          </a:p>
        </p:txBody>
      </p:sp>
      <p:sp>
        <p:nvSpPr>
          <p:cNvPr id="3" name="Content Placeholder 2"/>
          <p:cNvSpPr>
            <a:spLocks noGrp="1"/>
          </p:cNvSpPr>
          <p:nvPr>
            <p:ph idx="1"/>
          </p:nvPr>
        </p:nvSpPr>
        <p:spPr/>
        <p:txBody>
          <a:bodyPr/>
          <a:lstStyle/>
          <a:p>
            <a:r>
              <a:rPr lang="en-US" sz="2800" dirty="0" smtClean="0"/>
              <a:t>Qualified follow the settlements clause:</a:t>
            </a:r>
          </a:p>
          <a:p>
            <a:pPr marL="0" indent="0">
              <a:buNone/>
            </a:pPr>
            <a:r>
              <a:rPr lang="en-US" sz="2800" dirty="0" smtClean="0"/>
              <a:t> </a:t>
            </a:r>
          </a:p>
          <a:p>
            <a:r>
              <a:rPr lang="en-US" sz="2800" dirty="0"/>
              <a:t>The onus is </a:t>
            </a:r>
            <a:r>
              <a:rPr lang="en-US" sz="2800" dirty="0" smtClean="0"/>
              <a:t>NOT on the reinsurers to </a:t>
            </a:r>
            <a:r>
              <a:rPr lang="en-US" sz="2800" dirty="0"/>
              <a:t>prove that a particular loss has not been properly settled within the terms of the policy; it </a:t>
            </a:r>
            <a:r>
              <a:rPr lang="en-US" sz="2800" dirty="0" smtClean="0"/>
              <a:t>IS </a:t>
            </a:r>
            <a:r>
              <a:rPr lang="en-US" sz="2800" dirty="0"/>
              <a:t>on </a:t>
            </a:r>
            <a:r>
              <a:rPr lang="en-US" sz="2800" dirty="0" smtClean="0"/>
              <a:t>the </a:t>
            </a:r>
            <a:r>
              <a:rPr lang="en-US" sz="2800" b="1" dirty="0" smtClean="0"/>
              <a:t>reinsured</a:t>
            </a:r>
            <a:r>
              <a:rPr lang="en-US" sz="2800" dirty="0" smtClean="0"/>
              <a:t> </a:t>
            </a:r>
            <a:r>
              <a:rPr lang="en-US" sz="2800" dirty="0"/>
              <a:t>to prove that it has</a:t>
            </a:r>
            <a:r>
              <a:rPr lang="en-US" dirty="0"/>
              <a:t>.</a:t>
            </a:r>
            <a:r>
              <a:rPr lang="en-GB" dirty="0"/>
              <a:t> </a:t>
            </a:r>
            <a:endParaRPr lang="en-US" dirty="0"/>
          </a:p>
        </p:txBody>
      </p:sp>
    </p:spTree>
    <p:extLst>
      <p:ext uri="{BB962C8B-B14F-4D97-AF65-F5344CB8AC3E}">
        <p14:creationId xmlns:p14="http://schemas.microsoft.com/office/powerpoint/2010/main" val="291940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399"/>
            <a:ext cx="8229600" cy="1667933"/>
          </a:xfrm>
        </p:spPr>
        <p:txBody>
          <a:bodyPr>
            <a:noAutofit/>
          </a:bodyPr>
          <a:lstStyle/>
          <a:p>
            <a:r>
              <a:rPr lang="en-US" sz="2800" i="1" dirty="0" err="1" smtClean="0"/>
              <a:t>Tokio</a:t>
            </a:r>
            <a:r>
              <a:rPr lang="en-US" sz="2800" i="1" dirty="0" smtClean="0"/>
              <a:t> </a:t>
            </a:r>
            <a:r>
              <a:rPr lang="en-US" sz="2800" i="1" dirty="0"/>
              <a:t>Marine Europe Insurance Ltd v Novae Corporate Underwriting Ltd </a:t>
            </a:r>
            <a:r>
              <a:rPr lang="en-US" sz="2800" i="1" dirty="0" smtClean="0"/>
              <a:t/>
            </a:r>
            <a:br>
              <a:rPr lang="en-US" sz="2800" i="1" dirty="0" smtClean="0"/>
            </a:br>
            <a:r>
              <a:rPr lang="sv-SE" sz="2000" dirty="0" smtClean="0"/>
              <a:t>[</a:t>
            </a:r>
            <a:r>
              <a:rPr lang="sv-SE" sz="2000" dirty="0"/>
              <a:t>2015] 1 All E.R. (</a:t>
            </a:r>
            <a:r>
              <a:rPr lang="sv-SE" sz="2000" dirty="0" err="1"/>
              <a:t>Comm</a:t>
            </a:r>
            <a:r>
              <a:rPr lang="sv-SE" sz="2000" dirty="0"/>
              <a:t>) </a:t>
            </a:r>
            <a:r>
              <a:rPr lang="sv-SE" sz="2000" dirty="0" smtClean="0"/>
              <a:t>168 / </a:t>
            </a:r>
            <a:r>
              <a:rPr lang="en-US" sz="2000" dirty="0"/>
              <a:t>[2014] Lloyd's Rep. I.R. 638</a:t>
            </a:r>
            <a:endParaRPr lang="en-US" sz="2000" i="1" dirty="0"/>
          </a:p>
        </p:txBody>
      </p:sp>
      <p:sp>
        <p:nvSpPr>
          <p:cNvPr id="3" name="Content Placeholder 2"/>
          <p:cNvSpPr>
            <a:spLocks noGrp="1"/>
          </p:cNvSpPr>
          <p:nvPr>
            <p:ph idx="1"/>
          </p:nvPr>
        </p:nvSpPr>
        <p:spPr>
          <a:xfrm>
            <a:off x="457200" y="2201332"/>
            <a:ext cx="8229600" cy="4275668"/>
          </a:xfrm>
        </p:spPr>
        <p:txBody>
          <a:bodyPr>
            <a:normAutofit/>
          </a:bodyPr>
          <a:lstStyle/>
          <a:p>
            <a:endParaRPr lang="en-US" sz="2800" dirty="0" smtClean="0"/>
          </a:p>
          <a:p>
            <a:pPr>
              <a:buFont typeface="Wingdings" charset="2"/>
              <a:buChar char="u"/>
            </a:pPr>
            <a:r>
              <a:rPr lang="en-US" sz="2800" dirty="0"/>
              <a:t> </a:t>
            </a:r>
            <a:r>
              <a:rPr lang="en-US" sz="2800" dirty="0" smtClean="0"/>
              <a:t>ACE insured Tesco </a:t>
            </a:r>
          </a:p>
          <a:p>
            <a:pPr>
              <a:buFont typeface="Wingdings" charset="2"/>
              <a:buChar char="u"/>
            </a:pPr>
            <a:r>
              <a:rPr lang="en-US" sz="2800" dirty="0" smtClean="0"/>
              <a:t> The </a:t>
            </a:r>
            <a:r>
              <a:rPr lang="en-US" sz="2800" dirty="0"/>
              <a:t>cover was for £100 million </a:t>
            </a:r>
            <a:r>
              <a:rPr lang="en-US" sz="2800" dirty="0" smtClean="0"/>
              <a:t>“</a:t>
            </a:r>
            <a:r>
              <a:rPr lang="en-US" sz="2800" dirty="0"/>
              <a:t>any one Occurrence or any series of Occurrences consequent upon or attributable to one source or original cause”. </a:t>
            </a:r>
            <a:endParaRPr lang="en-US" sz="2800" dirty="0" smtClean="0"/>
          </a:p>
          <a:p>
            <a:pPr marL="0" indent="0">
              <a:buNone/>
            </a:pPr>
            <a:r>
              <a:rPr lang="en-GB" sz="2800" dirty="0" smtClean="0"/>
              <a:t> </a:t>
            </a:r>
            <a:endParaRPr lang="en-US" sz="2800" dirty="0"/>
          </a:p>
        </p:txBody>
      </p:sp>
    </p:spTree>
    <p:extLst>
      <p:ext uri="{BB962C8B-B14F-4D97-AF65-F5344CB8AC3E}">
        <p14:creationId xmlns:p14="http://schemas.microsoft.com/office/powerpoint/2010/main" val="2557266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TMEI v Novae</a:t>
            </a:r>
            <a:endParaRPr lang="en-US" sz="3600" i="1" dirty="0"/>
          </a:p>
        </p:txBody>
      </p:sp>
      <p:sp>
        <p:nvSpPr>
          <p:cNvPr id="3" name="Content Placeholder 2"/>
          <p:cNvSpPr>
            <a:spLocks noGrp="1"/>
          </p:cNvSpPr>
          <p:nvPr>
            <p:ph idx="1"/>
          </p:nvPr>
        </p:nvSpPr>
        <p:spPr/>
        <p:txBody>
          <a:bodyPr>
            <a:normAutofit/>
          </a:bodyPr>
          <a:lstStyle/>
          <a:p>
            <a:endParaRPr lang="en-US" sz="2800" dirty="0" smtClean="0"/>
          </a:p>
          <a:p>
            <a:pPr>
              <a:buFont typeface="Wingdings" charset="2"/>
              <a:buChar char="v"/>
            </a:pPr>
            <a:r>
              <a:rPr lang="en-US" sz="2800" dirty="0"/>
              <a:t> </a:t>
            </a:r>
            <a:r>
              <a:rPr lang="en-US" sz="2800" dirty="0" smtClean="0"/>
              <a:t>TMEI reinsured ACE </a:t>
            </a:r>
            <a:endParaRPr lang="en-GB" sz="2800" dirty="0"/>
          </a:p>
          <a:p>
            <a:pPr>
              <a:buFont typeface="Wingdings" charset="2"/>
              <a:buChar char="v"/>
            </a:pPr>
            <a:r>
              <a:rPr lang="en-GB" sz="2800" dirty="0" smtClean="0"/>
              <a:t> Novae retroceded TMEI</a:t>
            </a:r>
          </a:p>
          <a:p>
            <a:pPr>
              <a:buFont typeface="Wingdings" charset="2"/>
              <a:buChar char="Ø"/>
            </a:pPr>
            <a:r>
              <a:rPr lang="en-US" sz="2800" dirty="0" smtClean="0"/>
              <a:t> subject </a:t>
            </a:r>
            <a:r>
              <a:rPr lang="en-US" sz="2800" dirty="0"/>
              <a:t>to an excess of £53 million each and every “Loss Occurrence” and a limit of indemnity of £25 million each and every </a:t>
            </a:r>
            <a:r>
              <a:rPr lang="en-US" sz="2800" b="1" dirty="0"/>
              <a:t>“Loss Occurrence”. </a:t>
            </a:r>
            <a:endParaRPr lang="en-US" sz="2800" b="1" dirty="0" smtClean="0"/>
          </a:p>
          <a:p>
            <a:endParaRPr lang="en-US" sz="2800" dirty="0"/>
          </a:p>
        </p:txBody>
      </p:sp>
    </p:spTree>
    <p:extLst>
      <p:ext uri="{BB962C8B-B14F-4D97-AF65-F5344CB8AC3E}">
        <p14:creationId xmlns:p14="http://schemas.microsoft.com/office/powerpoint/2010/main" val="839464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etrocession</a:t>
            </a:r>
            <a:endParaRPr lang="en-US" dirty="0"/>
          </a:p>
        </p:txBody>
      </p:sp>
      <p:sp>
        <p:nvSpPr>
          <p:cNvPr id="3" name="Content Placeholder 2"/>
          <p:cNvSpPr>
            <a:spLocks noGrp="1"/>
          </p:cNvSpPr>
          <p:nvPr>
            <p:ph idx="1"/>
          </p:nvPr>
        </p:nvSpPr>
        <p:spPr/>
        <p:txBody>
          <a:bodyPr/>
          <a:lstStyle/>
          <a:p>
            <a:r>
              <a:rPr lang="en-US" dirty="0"/>
              <a:t>“This Contract is subject in all respects </a:t>
            </a:r>
            <a:r>
              <a:rPr lang="en-US" dirty="0" smtClean="0"/>
              <a:t>… </a:t>
            </a:r>
            <a:r>
              <a:rPr lang="en-US" dirty="0"/>
              <a:t>to the same terms, clauses and conditions as original and without prejudice to the generality of the foregoing, Reinsurers agree to follow all settlements (excluding without prejudice and ex-gratia payments) made by original Insurers arising out of and in connection with the original insurance and to bear their proportion of any expenses incurred whether legal or otherwise in the investigation and </a:t>
            </a:r>
            <a:r>
              <a:rPr lang="en-US" dirty="0" err="1"/>
              <a:t>defence</a:t>
            </a:r>
            <a:r>
              <a:rPr lang="en-US" dirty="0"/>
              <a:t> of any claim hereunder in addition to limits hereunder.”</a:t>
            </a:r>
            <a:endParaRPr lang="en-GB" dirty="0"/>
          </a:p>
          <a:p>
            <a:endParaRPr lang="en-US" dirty="0"/>
          </a:p>
        </p:txBody>
      </p:sp>
    </p:spTree>
    <p:extLst>
      <p:ext uri="{BB962C8B-B14F-4D97-AF65-F5344CB8AC3E}">
        <p14:creationId xmlns:p14="http://schemas.microsoft.com/office/powerpoint/2010/main" val="88530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t>TMEI v Novae</a:t>
            </a:r>
            <a:endParaRPr lang="en-US" sz="3600" i="1" dirty="0"/>
          </a:p>
        </p:txBody>
      </p:sp>
      <p:sp>
        <p:nvSpPr>
          <p:cNvPr id="3" name="Content Placeholder 2"/>
          <p:cNvSpPr>
            <a:spLocks noGrp="1"/>
          </p:cNvSpPr>
          <p:nvPr>
            <p:ph idx="1"/>
          </p:nvPr>
        </p:nvSpPr>
        <p:spPr/>
        <p:txBody>
          <a:bodyPr/>
          <a:lstStyle/>
          <a:p>
            <a:pPr>
              <a:buFont typeface="Wingdings" charset="2"/>
              <a:buChar char="Ø"/>
            </a:pPr>
            <a:r>
              <a:rPr lang="en-US" dirty="0" smtClean="0"/>
              <a:t> Is there a presumption of back to back cover in non-proportional reinsurance? </a:t>
            </a:r>
          </a:p>
          <a:p>
            <a:endParaRPr lang="en-US" dirty="0" smtClean="0"/>
          </a:p>
          <a:p>
            <a:pPr>
              <a:buFont typeface="Wingdings" charset="2"/>
              <a:buChar char="Ø"/>
            </a:pPr>
            <a:r>
              <a:rPr lang="en-US" dirty="0"/>
              <a:t> </a:t>
            </a:r>
            <a:r>
              <a:rPr lang="en-US" b="1" dirty="0" smtClean="0"/>
              <a:t>Original cause </a:t>
            </a:r>
            <a:r>
              <a:rPr lang="en-US" dirty="0" smtClean="0"/>
              <a:t>(insurance contract): an </a:t>
            </a:r>
            <a:r>
              <a:rPr lang="en-US" dirty="0"/>
              <a:t>aggregate deductible where there is a single common source, which could presumably be regarded as heavy rainfall or the bursting of the river’s banks. </a:t>
            </a:r>
            <a:endParaRPr lang="en-US" dirty="0" smtClean="0"/>
          </a:p>
          <a:p>
            <a:pPr>
              <a:buFont typeface="Wingdings" charset="2"/>
              <a:buChar char="Ø"/>
            </a:pPr>
            <a:r>
              <a:rPr lang="en-US" dirty="0" smtClean="0"/>
              <a:t> “</a:t>
            </a:r>
            <a:r>
              <a:rPr lang="en-US" dirty="0"/>
              <a:t>occurrence” refers to specific losses which happen at a particular time, at a particular place, in a particular way</a:t>
            </a:r>
            <a:r>
              <a:rPr lang="en-GB" dirty="0"/>
              <a:t> </a:t>
            </a:r>
            <a:endParaRPr lang="en-GB" dirty="0" smtClean="0"/>
          </a:p>
          <a:p>
            <a:pPr marL="0" indent="0">
              <a:buNone/>
            </a:pPr>
            <a:endParaRPr lang="en-GB" dirty="0" smtClean="0"/>
          </a:p>
          <a:p>
            <a:pPr>
              <a:buFont typeface="Wingdings" charset="2"/>
              <a:buChar char="²"/>
            </a:pPr>
            <a:r>
              <a:rPr lang="en-GB" dirty="0" smtClean="0"/>
              <a:t> Retrocession - Loss occurrence? </a:t>
            </a:r>
            <a:endParaRPr lang="en-US" dirty="0"/>
          </a:p>
        </p:txBody>
      </p:sp>
    </p:spTree>
    <p:extLst>
      <p:ext uri="{BB962C8B-B14F-4D97-AF65-F5344CB8AC3E}">
        <p14:creationId xmlns:p14="http://schemas.microsoft.com/office/powerpoint/2010/main" val="16629249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109</TotalTime>
  <Words>739</Words>
  <Application>Microsoft Macintosh PowerPoint</Application>
  <PresentationFormat>On-screen Show (4:3)</PresentationFormat>
  <Paragraphs>56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Clarity</vt:lpstr>
      <vt:lpstr>Follow the settlements – fortunes  RECENT DEVELOPMENTS – eNGLISH LAW</vt:lpstr>
      <vt:lpstr>Proof of loss against reinsurers </vt:lpstr>
      <vt:lpstr>Qualified follow the settlements clause</vt:lpstr>
      <vt:lpstr>New Zealand v R+V Versicherung </vt:lpstr>
      <vt:lpstr>Burden of proof </vt:lpstr>
      <vt:lpstr>Tokio Marine Europe Insurance Ltd v Novae Corporate Underwriting Ltd  [2015] 1 All E.R. (Comm) 168 / [2014] Lloyd's Rep. I.R. 638</vt:lpstr>
      <vt:lpstr>TMEI v Novae</vt:lpstr>
      <vt:lpstr>Retrocession</vt:lpstr>
      <vt:lpstr>TMEI v Novae</vt:lpstr>
      <vt:lpstr>Non-proportional reinsurance - Back to back?</vt:lpstr>
      <vt:lpstr>Burden of proof</vt:lpstr>
      <vt:lpstr>Burden of proof</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the settlements – fortunes  RECENT DEVELOPMENTS – eNGLISH LAW</dc:title>
  <dc:creator>Gurses O</dc:creator>
  <cp:lastModifiedBy>Gurses O</cp:lastModifiedBy>
  <cp:revision>8</cp:revision>
  <dcterms:created xsi:type="dcterms:W3CDTF">2016-06-04T16:46:15Z</dcterms:created>
  <dcterms:modified xsi:type="dcterms:W3CDTF">2016-06-04T18:35:33Z</dcterms:modified>
</cp:coreProperties>
</file>